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7" r:id="rId5"/>
    <p:sldId id="278" r:id="rId6"/>
    <p:sldId id="280" r:id="rId7"/>
    <p:sldId id="281" r:id="rId8"/>
    <p:sldId id="283" r:id="rId9"/>
    <p:sldId id="284" r:id="rId10"/>
    <p:sldId id="285" r:id="rId11"/>
    <p:sldId id="279" r:id="rId12"/>
  </p:sldIdLst>
  <p:sldSz cx="9144000" cy="6858000" type="screen4x3"/>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82" d="100"/>
          <a:sy n="82" d="100"/>
        </p:scale>
        <p:origin x="-10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28/04/2020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359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28/04/2020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305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28/04/2020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18912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07576-A016-4683-88B3-E65F13EE7B43}" type="datetimeFigureOut">
              <a:rPr lang="es-CO" smtClean="0"/>
              <a:t>28/04/2020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05468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507576-A016-4683-88B3-E65F13EE7B43}" type="datetimeFigureOut">
              <a:rPr lang="es-CO" smtClean="0"/>
              <a:t>28/04/2020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1157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507576-A016-4683-88B3-E65F13EE7B43}" type="datetimeFigureOut">
              <a:rPr lang="es-CO" smtClean="0"/>
              <a:t>28/04/2020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1272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507576-A016-4683-88B3-E65F13EE7B43}" type="datetimeFigureOut">
              <a:rPr lang="es-CO" smtClean="0"/>
              <a:t>28/04/2020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394511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507576-A016-4683-88B3-E65F13EE7B43}" type="datetimeFigureOut">
              <a:rPr lang="es-CO" smtClean="0"/>
              <a:t>28/04/2020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50422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07576-A016-4683-88B3-E65F13EE7B43}" type="datetimeFigureOut">
              <a:rPr lang="es-CO" smtClean="0"/>
              <a:t>28/04/2020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9740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07576-A016-4683-88B3-E65F13EE7B43}" type="datetimeFigureOut">
              <a:rPr lang="es-CO" smtClean="0"/>
              <a:t>28/04/2020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22401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07576-A016-4683-88B3-E65F13EE7B43}" type="datetimeFigureOut">
              <a:rPr lang="es-CO" smtClean="0"/>
              <a:t>28/04/2020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26B414-73EB-4861-9E9D-6B5131A335CC}" type="slidenum">
              <a:rPr lang="es-CO" smtClean="0"/>
              <a:t>‹Nº›</a:t>
            </a:fld>
            <a:endParaRPr lang="es-CO"/>
          </a:p>
        </p:txBody>
      </p:sp>
    </p:spTree>
    <p:extLst>
      <p:ext uri="{BB962C8B-B14F-4D97-AF65-F5344CB8AC3E}">
        <p14:creationId xmlns:p14="http://schemas.microsoft.com/office/powerpoint/2010/main" val="94181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07576-A016-4683-88B3-E65F13EE7B43}" type="datetimeFigureOut">
              <a:rPr lang="es-CO" smtClean="0"/>
              <a:t>28/04/2020</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6B414-73EB-4861-9E9D-6B5131A335CC}" type="slidenum">
              <a:rPr lang="es-CO" smtClean="0"/>
              <a:t>‹Nº›</a:t>
            </a:fld>
            <a:endParaRPr lang="es-CO"/>
          </a:p>
        </p:txBody>
      </p:sp>
    </p:spTree>
    <p:extLst>
      <p:ext uri="{BB962C8B-B14F-4D97-AF65-F5344CB8AC3E}">
        <p14:creationId xmlns:p14="http://schemas.microsoft.com/office/powerpoint/2010/main" val="254349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3448" y="2669307"/>
            <a:ext cx="4783015" cy="1569660"/>
          </a:xfrm>
          <a:prstGeom prst="rect">
            <a:avLst/>
          </a:prstGeom>
          <a:noFill/>
        </p:spPr>
        <p:txBody>
          <a:bodyPr wrap="square" rtlCol="0">
            <a:spAutoFit/>
          </a:bodyPr>
          <a:lstStyle/>
          <a:p>
            <a:pPr algn="ctr"/>
            <a:r>
              <a:rPr lang="es-CO" sz="2400" dirty="0" smtClean="0">
                <a:solidFill>
                  <a:schemeClr val="bg1">
                    <a:lumMod val="95000"/>
                  </a:schemeClr>
                </a:solidFill>
              </a:rPr>
              <a:t>Informe </a:t>
            </a:r>
            <a:r>
              <a:rPr lang="es-CO" sz="2400" dirty="0" smtClean="0">
                <a:solidFill>
                  <a:schemeClr val="bg1">
                    <a:lumMod val="95000"/>
                  </a:schemeClr>
                </a:solidFill>
              </a:rPr>
              <a:t>Impacto cuarentena decretada por el gobierno nacional a partir del 24 de Marzo de 2020</a:t>
            </a:r>
          </a:p>
          <a:p>
            <a:pPr algn="ctr"/>
            <a:r>
              <a:rPr lang="es-CO" sz="2400" dirty="0" smtClean="0">
                <a:solidFill>
                  <a:schemeClr val="bg1">
                    <a:lumMod val="95000"/>
                  </a:schemeClr>
                </a:solidFill>
              </a:rPr>
              <a:t>en el Área de Aseo</a:t>
            </a:r>
            <a:endParaRPr lang="es-CO" sz="2400" dirty="0" smtClean="0">
              <a:solidFill>
                <a:schemeClr val="bg1">
                  <a:lumMod val="95000"/>
                </a:schemeClr>
              </a:solidFill>
            </a:endParaRPr>
          </a:p>
        </p:txBody>
      </p:sp>
    </p:spTree>
    <p:extLst>
      <p:ext uri="{BB962C8B-B14F-4D97-AF65-F5344CB8AC3E}">
        <p14:creationId xmlns:p14="http://schemas.microsoft.com/office/powerpoint/2010/main" val="3111012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58754" y="24926"/>
            <a:ext cx="6752492" cy="1569660"/>
          </a:xfrm>
          <a:prstGeom prst="rect">
            <a:avLst/>
          </a:prstGeom>
          <a:noFill/>
        </p:spPr>
        <p:txBody>
          <a:bodyPr wrap="square" rtlCol="0">
            <a:spAutoFit/>
          </a:bodyPr>
          <a:lstStyle/>
          <a:p>
            <a:pPr algn="ctr"/>
            <a:r>
              <a:rPr lang="es-CO" sz="2400" b="1" dirty="0" smtClean="0"/>
              <a:t>IMPACTO AISLAMIENTO </a:t>
            </a:r>
          </a:p>
          <a:p>
            <a:pPr algn="ctr"/>
            <a:r>
              <a:rPr lang="es-CO" sz="2400" b="1" dirty="0" smtClean="0"/>
              <a:t>PREVENTIVO OBLIGATORIO</a:t>
            </a:r>
          </a:p>
          <a:p>
            <a:pPr algn="ctr"/>
            <a:r>
              <a:rPr lang="es-CO" sz="2400" b="1" dirty="0" smtClean="0"/>
              <a:t>ACTIVIDAD DE BARRIDO</a:t>
            </a:r>
          </a:p>
          <a:p>
            <a:pPr algn="ctr"/>
            <a:endParaRPr lang="es-CO" sz="2400" b="1" dirty="0" smtClean="0"/>
          </a:p>
        </p:txBody>
      </p:sp>
      <p:sp>
        <p:nvSpPr>
          <p:cNvPr id="3" name="2 CuadroTexto"/>
          <p:cNvSpPr txBox="1"/>
          <p:nvPr/>
        </p:nvSpPr>
        <p:spPr>
          <a:xfrm>
            <a:off x="712153" y="5891517"/>
            <a:ext cx="2354748" cy="369332"/>
          </a:xfrm>
          <a:prstGeom prst="rect">
            <a:avLst/>
          </a:prstGeom>
          <a:noFill/>
        </p:spPr>
        <p:txBody>
          <a:bodyPr wrap="square" rtlCol="0">
            <a:spAutoFit/>
          </a:bodyPr>
          <a:lstStyle/>
          <a:p>
            <a:pPr algn="ctr"/>
            <a:r>
              <a:rPr lang="es-CO" dirty="0" smtClean="0"/>
              <a:t>ANTES</a:t>
            </a:r>
            <a:endParaRPr lang="es-CO" dirty="0"/>
          </a:p>
        </p:txBody>
      </p:sp>
      <p:sp>
        <p:nvSpPr>
          <p:cNvPr id="9" name="8 CuadroTexto"/>
          <p:cNvSpPr txBox="1"/>
          <p:nvPr/>
        </p:nvSpPr>
        <p:spPr>
          <a:xfrm>
            <a:off x="4798025" y="5800842"/>
            <a:ext cx="3831286" cy="369332"/>
          </a:xfrm>
          <a:prstGeom prst="rect">
            <a:avLst/>
          </a:prstGeom>
          <a:noFill/>
        </p:spPr>
        <p:txBody>
          <a:bodyPr wrap="square" rtlCol="0">
            <a:spAutoFit/>
          </a:bodyPr>
          <a:lstStyle/>
          <a:p>
            <a:pPr algn="ctr"/>
            <a:r>
              <a:rPr lang="es-CO" dirty="0" smtClean="0"/>
              <a:t>DESPUES</a:t>
            </a:r>
            <a:endParaRPr lang="es-CO" dirty="0"/>
          </a:p>
        </p:txBody>
      </p:sp>
      <p:pic>
        <p:nvPicPr>
          <p:cNvPr id="6146" name="Picture 2" descr="C:\Users\Norma Londoño G\Downloads\WhatsApp Image 2020-04-18 at 10.53.44 A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87" y="1290480"/>
            <a:ext cx="320547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Norma Londoño G\Downloads\WhatsApp Image 2020-04-18 at 10.53.43 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911" y="3240911"/>
            <a:ext cx="1617231" cy="26506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orma Londoño G\Downloads\WhatsApp Image 2020-04-18 at 11.18.44 AM.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0701" y="1298747"/>
            <a:ext cx="320547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Norma Londoño G\Downloads\WhatsApp Image 2020-04-18 at 11.18.53 AM.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8917" y="3240911"/>
            <a:ext cx="1747778" cy="26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Rectángulo redondeado"/>
          <p:cNvSpPr/>
          <p:nvPr/>
        </p:nvSpPr>
        <p:spPr>
          <a:xfrm>
            <a:off x="123092" y="2787555"/>
            <a:ext cx="8897815" cy="128289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s-CO" sz="4000" dirty="0" smtClean="0"/>
          </a:p>
          <a:p>
            <a:pPr algn="ctr"/>
            <a:endParaRPr lang="es-CO" sz="4000" dirty="0"/>
          </a:p>
          <a:p>
            <a:pPr algn="ctr"/>
            <a:endParaRPr lang="es-CO" sz="4000" dirty="0"/>
          </a:p>
          <a:p>
            <a:pPr algn="ctr"/>
            <a:r>
              <a:rPr lang="es-CO" sz="4000" dirty="0" smtClean="0"/>
              <a:t>GRACIAS!!!</a:t>
            </a:r>
            <a:endParaRPr lang="es-CO" sz="4000" dirty="0"/>
          </a:p>
          <a:p>
            <a:pPr algn="ctr"/>
            <a:endParaRPr lang="es-CO" sz="2400" dirty="0"/>
          </a:p>
          <a:p>
            <a:pPr algn="ctr"/>
            <a:endParaRPr lang="es-CO" sz="2400" dirty="0"/>
          </a:p>
          <a:p>
            <a:pPr algn="ctr"/>
            <a:endParaRPr lang="es-CO" sz="2400" dirty="0" smtClean="0"/>
          </a:p>
          <a:p>
            <a:pPr algn="ctr"/>
            <a:endParaRPr lang="es-CO" sz="2400" dirty="0"/>
          </a:p>
          <a:p>
            <a:pPr algn="ctr"/>
            <a:endParaRPr lang="es-CO" sz="2400" dirty="0"/>
          </a:p>
        </p:txBody>
      </p:sp>
    </p:spTree>
    <p:extLst>
      <p:ext uri="{BB962C8B-B14F-4D97-AF65-F5344CB8AC3E}">
        <p14:creationId xmlns:p14="http://schemas.microsoft.com/office/powerpoint/2010/main" val="193567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95754" y="140676"/>
            <a:ext cx="6752492" cy="523220"/>
          </a:xfrm>
          <a:prstGeom prst="rect">
            <a:avLst/>
          </a:prstGeom>
          <a:noFill/>
        </p:spPr>
        <p:txBody>
          <a:bodyPr wrap="square" rtlCol="0">
            <a:spAutoFit/>
          </a:bodyPr>
          <a:lstStyle/>
          <a:p>
            <a:pPr algn="ctr"/>
            <a:r>
              <a:rPr lang="es-CO" sz="2800" b="1" dirty="0" smtClean="0"/>
              <a:t>INTRODUCCION</a:t>
            </a:r>
            <a:endParaRPr lang="es-CO" sz="2800" b="1" dirty="0" smtClean="0"/>
          </a:p>
        </p:txBody>
      </p:sp>
      <p:sp>
        <p:nvSpPr>
          <p:cNvPr id="4" name="3 Rectángulo redondeado"/>
          <p:cNvSpPr/>
          <p:nvPr/>
        </p:nvSpPr>
        <p:spPr>
          <a:xfrm>
            <a:off x="504967" y="1206114"/>
            <a:ext cx="8134066" cy="497632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El gobierno nacional mediante el Decreto 457 del 22 de Marzo de 2020, </a:t>
            </a:r>
            <a:r>
              <a:rPr lang="es-CO" dirty="0" smtClean="0">
                <a:solidFill>
                  <a:schemeClr val="tx1"/>
                </a:solidFill>
              </a:rPr>
              <a:t>Ordena </a:t>
            </a:r>
            <a:r>
              <a:rPr lang="es-CO" dirty="0">
                <a:solidFill>
                  <a:schemeClr val="tx1"/>
                </a:solidFill>
              </a:rPr>
              <a:t>el aislamiento preventivo obligatorio de todas las personas habitantes de la República de Colombia, a partir de las cero horas (00:00 a.m.) del día 25 de marzo de 2020, hasta las cero horas (00:00 a.m.) del día 13 de abril de 2020, en el marco de la emergencia sanitaria por causa del Coronavirus COVID-19</a:t>
            </a:r>
            <a:r>
              <a:rPr lang="es-CO" dirty="0" smtClean="0">
                <a:solidFill>
                  <a:schemeClr val="tx1"/>
                </a:solidFill>
              </a:rPr>
              <a:t>.</a:t>
            </a:r>
          </a:p>
          <a:p>
            <a:pPr algn="just"/>
            <a:endParaRPr lang="es-CO" dirty="0">
              <a:solidFill>
                <a:schemeClr val="tx1"/>
              </a:solidFill>
            </a:endParaRPr>
          </a:p>
          <a:p>
            <a:pPr algn="just"/>
            <a:r>
              <a:rPr lang="es-CO" dirty="0" smtClean="0">
                <a:solidFill>
                  <a:schemeClr val="tx1"/>
                </a:solidFill>
              </a:rPr>
              <a:t>Dicho aislamiento preventivo obligatorio se amplia mediante el Decreto 531 de Abril 8, hasta el 27 de Abril y posteriormente mediante el Decreto  593 de Abril 24 se amplia hasta el 11 de Mayo.</a:t>
            </a:r>
          </a:p>
          <a:p>
            <a:pPr algn="just"/>
            <a:endParaRPr lang="es-CO" dirty="0">
              <a:solidFill>
                <a:schemeClr val="tx1"/>
              </a:solidFill>
            </a:endParaRPr>
          </a:p>
          <a:p>
            <a:pPr algn="just"/>
            <a:r>
              <a:rPr lang="es-CO" dirty="0" smtClean="0">
                <a:solidFill>
                  <a:schemeClr val="tx1"/>
                </a:solidFill>
              </a:rPr>
              <a:t>En el presente documento presentamos el impacto de la medida en la operación de ASEO de SERVICIUDAD E.S.P.</a:t>
            </a:r>
          </a:p>
        </p:txBody>
      </p:sp>
    </p:spTree>
    <p:extLst>
      <p:ext uri="{BB962C8B-B14F-4D97-AF65-F5344CB8AC3E}">
        <p14:creationId xmlns:p14="http://schemas.microsoft.com/office/powerpoint/2010/main" val="269239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58754" y="24926"/>
            <a:ext cx="6752492" cy="1569660"/>
          </a:xfrm>
          <a:prstGeom prst="rect">
            <a:avLst/>
          </a:prstGeom>
          <a:noFill/>
        </p:spPr>
        <p:txBody>
          <a:bodyPr wrap="square" rtlCol="0">
            <a:spAutoFit/>
          </a:bodyPr>
          <a:lstStyle/>
          <a:p>
            <a:pPr algn="ctr"/>
            <a:r>
              <a:rPr lang="es-CO" sz="2400" b="1" dirty="0" smtClean="0"/>
              <a:t>IMPACTO AISLAMIENTO </a:t>
            </a:r>
          </a:p>
          <a:p>
            <a:pPr algn="ctr"/>
            <a:r>
              <a:rPr lang="es-CO" sz="2400" b="1" dirty="0" smtClean="0"/>
              <a:t>PREVENTIVO OBLIGATORIO</a:t>
            </a:r>
          </a:p>
          <a:p>
            <a:pPr algn="ctr"/>
            <a:r>
              <a:rPr lang="es-CO" sz="2400" b="1" dirty="0" smtClean="0"/>
              <a:t>ACTIVIDAD DE RECOLECCION</a:t>
            </a:r>
          </a:p>
          <a:p>
            <a:pPr algn="ctr"/>
            <a:endParaRPr lang="es-CO" sz="2400" b="1" dirty="0" smtClean="0"/>
          </a:p>
        </p:txBody>
      </p:sp>
      <p:sp>
        <p:nvSpPr>
          <p:cNvPr id="5" name="2 Rectángulo redondeado"/>
          <p:cNvSpPr/>
          <p:nvPr/>
        </p:nvSpPr>
        <p:spPr>
          <a:xfrm>
            <a:off x="296624" y="1423686"/>
            <a:ext cx="8550753" cy="4456253"/>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dirty="0" smtClean="0">
              <a:solidFill>
                <a:schemeClr val="tx1"/>
              </a:solidFill>
            </a:endParaRPr>
          </a:p>
          <a:p>
            <a:pPr algn="just"/>
            <a:endParaRPr lang="es-CO" sz="2000" dirty="0" smtClean="0">
              <a:solidFill>
                <a:schemeClr val="tx1"/>
              </a:solidFill>
            </a:endParaRPr>
          </a:p>
          <a:p>
            <a:pPr algn="just"/>
            <a:r>
              <a:rPr lang="es-CO" sz="2000" dirty="0" smtClean="0">
                <a:solidFill>
                  <a:schemeClr val="tx1"/>
                </a:solidFill>
              </a:rPr>
              <a:t>De acuerdo a lo informado por los conductores y al reporte de toneladas en relleno sanitario extraído de la plataforma de ATESA, se evidencia una disminución importante en los residuos Generados en el Municipio. </a:t>
            </a:r>
          </a:p>
          <a:p>
            <a:pPr algn="just"/>
            <a:endParaRPr lang="es-CO" sz="2000" dirty="0">
              <a:solidFill>
                <a:schemeClr val="tx1"/>
              </a:solidFill>
            </a:endParaRPr>
          </a:p>
          <a:p>
            <a:pPr algn="just"/>
            <a:r>
              <a:rPr lang="es-CO" sz="2000" dirty="0" smtClean="0">
                <a:solidFill>
                  <a:schemeClr val="tx1"/>
                </a:solidFill>
              </a:rPr>
              <a:t>Los grandes generadores en un 80% están cerrados, el comercio en general también, la zona mas activa es la Avenida La Pradera dado que tiene un numero importante de restaurantes, los cuales están atendiendo a domicilio.</a:t>
            </a:r>
          </a:p>
          <a:p>
            <a:pPr algn="just"/>
            <a:endParaRPr lang="es-CO" sz="2000" dirty="0">
              <a:solidFill>
                <a:schemeClr val="tx1"/>
              </a:solidFill>
            </a:endParaRPr>
          </a:p>
          <a:p>
            <a:pPr algn="just"/>
            <a:r>
              <a:rPr lang="es-CO" sz="2000" dirty="0" smtClean="0">
                <a:solidFill>
                  <a:schemeClr val="tx1"/>
                </a:solidFill>
              </a:rPr>
              <a:t>Los días Lunes, Martes y Miércoles que son los mas pesados de la semana las rutas se están terminando a las 3 pm, cuando normalmente lo hacían a las 4 o 5pm, esto significa una reducción importante en el numero de horas extras.</a:t>
            </a:r>
          </a:p>
          <a:p>
            <a:pPr algn="just"/>
            <a:endParaRPr lang="es-CO" sz="2000" dirty="0">
              <a:solidFill>
                <a:schemeClr val="tx1"/>
              </a:solidFill>
            </a:endParaRPr>
          </a:p>
          <a:p>
            <a:pPr algn="just"/>
            <a:r>
              <a:rPr lang="es-CO" sz="2000" dirty="0" smtClean="0">
                <a:solidFill>
                  <a:schemeClr val="tx1"/>
                </a:solidFill>
              </a:rPr>
              <a:t> </a:t>
            </a:r>
            <a:endParaRPr lang="es-CO" sz="2000" dirty="0">
              <a:solidFill>
                <a:schemeClr val="tx1"/>
              </a:solidFill>
            </a:endParaRPr>
          </a:p>
        </p:txBody>
      </p:sp>
    </p:spTree>
    <p:extLst>
      <p:ext uri="{BB962C8B-B14F-4D97-AF65-F5344CB8AC3E}">
        <p14:creationId xmlns:p14="http://schemas.microsoft.com/office/powerpoint/2010/main" val="403829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265013"/>
            <a:ext cx="5745707" cy="1015663"/>
          </a:xfrm>
          <a:prstGeom prst="rect">
            <a:avLst/>
          </a:prstGeom>
          <a:noFill/>
        </p:spPr>
        <p:txBody>
          <a:bodyPr wrap="square" rtlCol="0">
            <a:spAutoFit/>
          </a:bodyPr>
          <a:lstStyle/>
          <a:p>
            <a:pPr algn="ctr"/>
            <a:r>
              <a:rPr lang="es-CO" sz="2000" b="1" dirty="0" smtClean="0"/>
              <a:t>GRAFICOS TONELADAS EN RELLENO</a:t>
            </a:r>
          </a:p>
          <a:p>
            <a:pPr algn="ctr"/>
            <a:r>
              <a:rPr lang="es-CO" sz="2000" b="1" dirty="0" smtClean="0"/>
              <a:t>VIAJES AL RELLENO </a:t>
            </a:r>
            <a:r>
              <a:rPr lang="es-CO" sz="2000" b="1" dirty="0" smtClean="0"/>
              <a:t> </a:t>
            </a:r>
          </a:p>
          <a:p>
            <a:pPr algn="ctr"/>
            <a:r>
              <a:rPr lang="es-CO" sz="2000" b="1" dirty="0" smtClean="0"/>
              <a:t>ENERO ABRIL 26 - 2020</a:t>
            </a:r>
            <a:endParaRPr lang="es-CO"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92" y="1325325"/>
            <a:ext cx="4320000" cy="69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92" y="2118167"/>
            <a:ext cx="4320000" cy="356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408" y="2118167"/>
            <a:ext cx="4320000" cy="356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833" y="1325325"/>
            <a:ext cx="4320000" cy="67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59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97290" y="265013"/>
            <a:ext cx="5745707" cy="707886"/>
          </a:xfrm>
          <a:prstGeom prst="rect">
            <a:avLst/>
          </a:prstGeom>
          <a:noFill/>
        </p:spPr>
        <p:txBody>
          <a:bodyPr wrap="square" rtlCol="0">
            <a:spAutoFit/>
          </a:bodyPr>
          <a:lstStyle/>
          <a:p>
            <a:pPr algn="ctr"/>
            <a:r>
              <a:rPr lang="es-CO" sz="2000" b="1" dirty="0" smtClean="0"/>
              <a:t>COMPARATIVO TONELADAS EN RELLENO </a:t>
            </a:r>
          </a:p>
          <a:p>
            <a:pPr algn="ctr"/>
            <a:r>
              <a:rPr lang="es-CO" sz="2000" b="1" dirty="0" smtClean="0"/>
              <a:t>ABRIL 1 AL 26 años 2020 vs 2019</a:t>
            </a:r>
            <a:endParaRPr lang="es-CO" sz="20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20" y="1284790"/>
            <a:ext cx="7442360" cy="486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6273477" y="2581175"/>
            <a:ext cx="1759351" cy="1192192"/>
          </a:xfrm>
          <a:prstGeom prst="roundRect">
            <a:avLst/>
          </a:prstGeo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r>
              <a:rPr lang="es-CO" sz="1600" b="1" dirty="0" smtClean="0"/>
              <a:t>DECRECIMIENTO -12%</a:t>
            </a:r>
            <a:endParaRPr lang="es-CO" sz="1600" b="1" dirty="0"/>
          </a:p>
        </p:txBody>
      </p:sp>
    </p:spTree>
    <p:extLst>
      <p:ext uri="{BB962C8B-B14F-4D97-AF65-F5344CB8AC3E}">
        <p14:creationId xmlns:p14="http://schemas.microsoft.com/office/powerpoint/2010/main" val="170054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08" y="1307939"/>
            <a:ext cx="7442360" cy="4838218"/>
          </a:xfrm>
          <a:prstGeom prst="rect">
            <a:avLst/>
          </a:prstGeom>
          <a:ln/>
        </p:spPr>
        <p:style>
          <a:lnRef idx="1">
            <a:schemeClr val="accent4"/>
          </a:lnRef>
          <a:fillRef idx="3">
            <a:schemeClr val="accent4"/>
          </a:fillRef>
          <a:effectRef idx="2">
            <a:schemeClr val="accent4"/>
          </a:effectRef>
          <a:fontRef idx="minor">
            <a:schemeClr val="lt1"/>
          </a:fontRef>
        </p:style>
      </p:pic>
      <p:sp>
        <p:nvSpPr>
          <p:cNvPr id="11" name="10 Rectángulo redondeado"/>
          <p:cNvSpPr/>
          <p:nvPr/>
        </p:nvSpPr>
        <p:spPr>
          <a:xfrm>
            <a:off x="5625277" y="2685350"/>
            <a:ext cx="1759351" cy="1192192"/>
          </a:xfrm>
          <a:prstGeom prst="roundRect">
            <a:avLst/>
          </a:prstGeo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r>
              <a:rPr lang="es-CO" sz="1600" b="1" dirty="0" smtClean="0"/>
              <a:t>DECRECIMIENTO -47%</a:t>
            </a:r>
            <a:endParaRPr lang="es-CO" sz="1600" b="1" dirty="0"/>
          </a:p>
        </p:txBody>
      </p:sp>
      <p:sp>
        <p:nvSpPr>
          <p:cNvPr id="12" name="11 CuadroTexto"/>
          <p:cNvSpPr txBox="1"/>
          <p:nvPr/>
        </p:nvSpPr>
        <p:spPr>
          <a:xfrm>
            <a:off x="2197290" y="265013"/>
            <a:ext cx="5745707" cy="707886"/>
          </a:xfrm>
          <a:prstGeom prst="rect">
            <a:avLst/>
          </a:prstGeom>
          <a:noFill/>
        </p:spPr>
        <p:txBody>
          <a:bodyPr wrap="square" rtlCol="0">
            <a:spAutoFit/>
          </a:bodyPr>
          <a:lstStyle/>
          <a:p>
            <a:pPr algn="ctr"/>
            <a:r>
              <a:rPr lang="es-CO" sz="2000" b="1" dirty="0" smtClean="0"/>
              <a:t>COMPARATIVO HORAS EXTRAS PERSONAL ASEO</a:t>
            </a:r>
          </a:p>
          <a:p>
            <a:pPr algn="ctr"/>
            <a:r>
              <a:rPr lang="es-CO" sz="2000" b="1" dirty="0" smtClean="0"/>
              <a:t>ABRIL 1-26 2020 vs ABRIL 1-30 2019</a:t>
            </a:r>
            <a:endParaRPr lang="es-CO" sz="2000" b="1" dirty="0"/>
          </a:p>
        </p:txBody>
      </p:sp>
    </p:spTree>
    <p:extLst>
      <p:ext uri="{BB962C8B-B14F-4D97-AF65-F5344CB8AC3E}">
        <p14:creationId xmlns:p14="http://schemas.microsoft.com/office/powerpoint/2010/main" val="384842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58754" y="24926"/>
            <a:ext cx="6752492" cy="1569660"/>
          </a:xfrm>
          <a:prstGeom prst="rect">
            <a:avLst/>
          </a:prstGeom>
          <a:noFill/>
        </p:spPr>
        <p:txBody>
          <a:bodyPr wrap="square" rtlCol="0">
            <a:spAutoFit/>
          </a:bodyPr>
          <a:lstStyle/>
          <a:p>
            <a:pPr algn="ctr"/>
            <a:r>
              <a:rPr lang="es-CO" sz="2400" b="1" dirty="0" smtClean="0"/>
              <a:t>IMPACTO AISLAMIENTO </a:t>
            </a:r>
          </a:p>
          <a:p>
            <a:pPr algn="ctr"/>
            <a:r>
              <a:rPr lang="es-CO" sz="2400" b="1" dirty="0" smtClean="0"/>
              <a:t>PREVENTIVO OBLIGATORIO</a:t>
            </a:r>
          </a:p>
          <a:p>
            <a:pPr algn="ctr"/>
            <a:r>
              <a:rPr lang="es-CO" sz="2400" b="1" dirty="0" smtClean="0"/>
              <a:t>ACTIVIDAD DE BARRIDO</a:t>
            </a:r>
          </a:p>
          <a:p>
            <a:pPr algn="ctr"/>
            <a:endParaRPr lang="es-CO" sz="2400" b="1" dirty="0" smtClean="0"/>
          </a:p>
        </p:txBody>
      </p:sp>
      <p:sp>
        <p:nvSpPr>
          <p:cNvPr id="5" name="2 Rectángulo redondeado"/>
          <p:cNvSpPr/>
          <p:nvPr/>
        </p:nvSpPr>
        <p:spPr>
          <a:xfrm>
            <a:off x="296624" y="1435261"/>
            <a:ext cx="8550753" cy="4456253"/>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a:solidFill>
                <a:schemeClr val="tx1"/>
              </a:solidFill>
            </a:endParaRPr>
          </a:p>
          <a:p>
            <a:pPr algn="just"/>
            <a:r>
              <a:rPr lang="es-CO" sz="1600" dirty="0" smtClean="0">
                <a:solidFill>
                  <a:schemeClr val="tx1"/>
                </a:solidFill>
              </a:rPr>
              <a:t>A partir del momento en que inicia el período de aislamiento obligatorio, la labor de barrido se aliviana, la cantidad de residuos disminuye notablemente en todo el municipio</a:t>
            </a:r>
            <a:r>
              <a:rPr lang="es-CO" sz="1600" dirty="0" smtClean="0">
                <a:solidFill>
                  <a:schemeClr val="tx1"/>
                </a:solidFill>
              </a:rPr>
              <a:t>.</a:t>
            </a:r>
          </a:p>
          <a:p>
            <a:pPr algn="just"/>
            <a:endParaRPr lang="es-CO" sz="1600" dirty="0" smtClean="0">
              <a:solidFill>
                <a:schemeClr val="tx1"/>
              </a:solidFill>
            </a:endParaRPr>
          </a:p>
          <a:p>
            <a:pPr algn="just"/>
            <a:r>
              <a:rPr lang="es-CO" sz="1600" dirty="0" smtClean="0">
                <a:solidFill>
                  <a:schemeClr val="tx1"/>
                </a:solidFill>
              </a:rPr>
              <a:t>Las vías con mayor volumen de residuos son las principales, Av. Simón Bolívar, Av. La Pradera, Av</a:t>
            </a:r>
            <a:r>
              <a:rPr lang="es-CO" sz="1600" dirty="0" smtClean="0">
                <a:solidFill>
                  <a:schemeClr val="tx1"/>
                </a:solidFill>
              </a:rPr>
              <a:t>. Santa Mónica, en parte por que hay restaurantes en servicio atendiendo a domicilio, sumado a la falta de cultura de los residentes que habitan los sectores aledaños. </a:t>
            </a:r>
          </a:p>
          <a:p>
            <a:pPr algn="just"/>
            <a:endParaRPr lang="es-CO" sz="1600" dirty="0">
              <a:solidFill>
                <a:schemeClr val="tx1"/>
              </a:solidFill>
            </a:endParaRPr>
          </a:p>
          <a:p>
            <a:pPr algn="just"/>
            <a:r>
              <a:rPr lang="es-CO" sz="1600" dirty="0" smtClean="0">
                <a:solidFill>
                  <a:schemeClr val="tx1"/>
                </a:solidFill>
              </a:rPr>
              <a:t>Algunos parques de barrios con cestas publicas continúan siendo utilizados para disponer residuos residenciales, a pesar de ello ya no hay tanta basura dispersa en los mismos.</a:t>
            </a:r>
          </a:p>
          <a:p>
            <a:pPr algn="just"/>
            <a:endParaRPr lang="es-CO" sz="1600" dirty="0">
              <a:solidFill>
                <a:schemeClr val="tx1"/>
              </a:solidFill>
            </a:endParaRPr>
          </a:p>
          <a:p>
            <a:pPr algn="just"/>
            <a:r>
              <a:rPr lang="es-CO" sz="1600" dirty="0" smtClean="0">
                <a:solidFill>
                  <a:schemeClr val="tx1"/>
                </a:solidFill>
              </a:rPr>
              <a:t>Debidamente autorizados por la dirección de la empresa, se redujo en una hora la jornada de trabajo de los operarios de barrido, lo anterior como medida para disminuir la exposición del personal al riesgo de contraer el COVID 19, además de ello los operarios se despachan en dos grupos en cada UBA, uno que va de 6 am a 1 pm y otro que va de 7 am a 2 pm.</a:t>
            </a:r>
          </a:p>
          <a:p>
            <a:pPr algn="just"/>
            <a:r>
              <a:rPr lang="es-CO" sz="1600" dirty="0" smtClean="0">
                <a:solidFill>
                  <a:schemeClr val="tx1"/>
                </a:solidFill>
              </a:rPr>
              <a:t> </a:t>
            </a:r>
          </a:p>
          <a:p>
            <a:pPr algn="just"/>
            <a:endParaRPr lang="es-CO" sz="1600" dirty="0">
              <a:solidFill>
                <a:schemeClr val="tx1"/>
              </a:solidFill>
            </a:endParaRPr>
          </a:p>
          <a:p>
            <a:pPr algn="just"/>
            <a:r>
              <a:rPr lang="es-CO" sz="1600" dirty="0" smtClean="0">
                <a:solidFill>
                  <a:schemeClr val="tx1"/>
                </a:solidFill>
              </a:rPr>
              <a:t> </a:t>
            </a:r>
          </a:p>
          <a:p>
            <a:pPr algn="just"/>
            <a:endParaRPr lang="es-CO" sz="1600" dirty="0">
              <a:solidFill>
                <a:schemeClr val="tx1"/>
              </a:solidFill>
            </a:endParaRPr>
          </a:p>
          <a:p>
            <a:pPr algn="just"/>
            <a:endParaRPr lang="es-CO" sz="1600" dirty="0">
              <a:solidFill>
                <a:schemeClr val="tx1"/>
              </a:solidFill>
            </a:endParaRPr>
          </a:p>
          <a:p>
            <a:pPr algn="just"/>
            <a:r>
              <a:rPr lang="es-CO" sz="1600" dirty="0" smtClean="0">
                <a:solidFill>
                  <a:schemeClr val="tx1"/>
                </a:solidFill>
              </a:rPr>
              <a:t> </a:t>
            </a:r>
            <a:endParaRPr lang="es-CO" sz="1600" dirty="0">
              <a:solidFill>
                <a:schemeClr val="tx1"/>
              </a:solidFill>
            </a:endParaRPr>
          </a:p>
        </p:txBody>
      </p:sp>
    </p:spTree>
    <p:extLst>
      <p:ext uri="{BB962C8B-B14F-4D97-AF65-F5344CB8AC3E}">
        <p14:creationId xmlns:p14="http://schemas.microsoft.com/office/powerpoint/2010/main" val="1755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58754" y="24926"/>
            <a:ext cx="6752492" cy="1569660"/>
          </a:xfrm>
          <a:prstGeom prst="rect">
            <a:avLst/>
          </a:prstGeom>
          <a:noFill/>
        </p:spPr>
        <p:txBody>
          <a:bodyPr wrap="square" rtlCol="0">
            <a:spAutoFit/>
          </a:bodyPr>
          <a:lstStyle/>
          <a:p>
            <a:pPr algn="ctr"/>
            <a:r>
              <a:rPr lang="es-CO" sz="2400" b="1" dirty="0" smtClean="0"/>
              <a:t>IMPACTO AISLAMIENTO </a:t>
            </a:r>
          </a:p>
          <a:p>
            <a:pPr algn="ctr"/>
            <a:r>
              <a:rPr lang="es-CO" sz="2400" b="1" dirty="0" smtClean="0"/>
              <a:t>PREVENTIVO OBLIGATORIO</a:t>
            </a:r>
          </a:p>
          <a:p>
            <a:pPr algn="ctr"/>
            <a:r>
              <a:rPr lang="es-CO" sz="2400" b="1" dirty="0" smtClean="0"/>
              <a:t>ACTIVIDAD DE BARRIDO</a:t>
            </a:r>
          </a:p>
          <a:p>
            <a:pPr algn="ctr"/>
            <a:endParaRPr lang="es-CO" sz="2400" b="1" dirty="0" smtClean="0"/>
          </a:p>
        </p:txBody>
      </p:sp>
      <p:sp>
        <p:nvSpPr>
          <p:cNvPr id="5" name="2 Rectángulo redondeado"/>
          <p:cNvSpPr/>
          <p:nvPr/>
        </p:nvSpPr>
        <p:spPr>
          <a:xfrm>
            <a:off x="514690" y="1435261"/>
            <a:ext cx="8114621" cy="104172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smtClean="0">
              <a:solidFill>
                <a:schemeClr val="tx1"/>
              </a:solidFill>
            </a:endParaRPr>
          </a:p>
          <a:p>
            <a:pPr algn="just"/>
            <a:endParaRPr lang="es-CO" sz="1600" dirty="0">
              <a:solidFill>
                <a:schemeClr val="tx1"/>
              </a:solidFill>
            </a:endParaRPr>
          </a:p>
          <a:p>
            <a:pPr algn="just"/>
            <a:r>
              <a:rPr lang="es-CO" sz="1600" dirty="0" smtClean="0">
                <a:solidFill>
                  <a:schemeClr val="tx1"/>
                </a:solidFill>
              </a:rPr>
              <a:t>Se ha direccionado a los operarios de barrido, teniendo en cuenta la disminución del volumen de residuos en las vías, a realizar de manera intensiva actividades de desarene y limpieza de zonas duras. Los Jefes de cuadrilla están verificando el cumplimiento de la tarea. </a:t>
            </a:r>
          </a:p>
          <a:p>
            <a:pPr algn="just"/>
            <a:endParaRPr lang="es-CO" sz="1600" dirty="0">
              <a:solidFill>
                <a:schemeClr val="tx1"/>
              </a:solidFill>
            </a:endParaRPr>
          </a:p>
          <a:p>
            <a:pPr algn="just"/>
            <a:r>
              <a:rPr lang="es-CO" sz="1600" dirty="0" smtClean="0">
                <a:solidFill>
                  <a:schemeClr val="tx1"/>
                </a:solidFill>
              </a:rPr>
              <a:t> </a:t>
            </a:r>
          </a:p>
          <a:p>
            <a:pPr algn="just"/>
            <a:endParaRPr lang="es-CO" sz="1600" dirty="0">
              <a:solidFill>
                <a:schemeClr val="tx1"/>
              </a:solidFill>
            </a:endParaRPr>
          </a:p>
          <a:p>
            <a:pPr algn="just"/>
            <a:endParaRPr lang="es-CO" sz="1600" dirty="0">
              <a:solidFill>
                <a:schemeClr val="tx1"/>
              </a:solidFill>
            </a:endParaRPr>
          </a:p>
          <a:p>
            <a:pPr algn="just"/>
            <a:r>
              <a:rPr lang="es-CO" sz="1600" dirty="0" smtClean="0">
                <a:solidFill>
                  <a:schemeClr val="tx1"/>
                </a:solidFill>
              </a:rPr>
              <a:t> </a:t>
            </a:r>
            <a:endParaRPr lang="es-CO" sz="1600" dirty="0">
              <a:solidFill>
                <a:schemeClr val="tx1"/>
              </a:solidFill>
            </a:endParaRPr>
          </a:p>
        </p:txBody>
      </p:sp>
      <p:pic>
        <p:nvPicPr>
          <p:cNvPr id="4100" name="Picture 4" descr="C:\Users\Norma Londoño G\Downloads\WhatsApp Image 2020-04-27 at 7.43.41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37" y="2789498"/>
            <a:ext cx="3051661" cy="288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Norma Londoño G\Downloads\WhatsApp Image 2020-04-27 at 7.43.41 PM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11" y="2789498"/>
            <a:ext cx="384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52236" y="5787342"/>
            <a:ext cx="3051661" cy="369332"/>
          </a:xfrm>
          <a:prstGeom prst="rect">
            <a:avLst/>
          </a:prstGeom>
          <a:noFill/>
        </p:spPr>
        <p:txBody>
          <a:bodyPr wrap="square" rtlCol="0">
            <a:spAutoFit/>
          </a:bodyPr>
          <a:lstStyle/>
          <a:p>
            <a:pPr algn="ctr"/>
            <a:r>
              <a:rPr lang="es-CO" dirty="0" smtClean="0"/>
              <a:t>ANTES</a:t>
            </a:r>
            <a:endParaRPr lang="es-CO" dirty="0"/>
          </a:p>
        </p:txBody>
      </p:sp>
      <p:sp>
        <p:nvSpPr>
          <p:cNvPr id="9" name="8 CuadroTexto"/>
          <p:cNvSpPr txBox="1"/>
          <p:nvPr/>
        </p:nvSpPr>
        <p:spPr>
          <a:xfrm>
            <a:off x="4798025" y="5800842"/>
            <a:ext cx="3831286" cy="369332"/>
          </a:xfrm>
          <a:prstGeom prst="rect">
            <a:avLst/>
          </a:prstGeom>
          <a:noFill/>
        </p:spPr>
        <p:txBody>
          <a:bodyPr wrap="square" rtlCol="0">
            <a:spAutoFit/>
          </a:bodyPr>
          <a:lstStyle/>
          <a:p>
            <a:pPr algn="ctr"/>
            <a:r>
              <a:rPr lang="es-CO" dirty="0" smtClean="0"/>
              <a:t>DESPUES</a:t>
            </a:r>
            <a:endParaRPr lang="es-CO" dirty="0"/>
          </a:p>
        </p:txBody>
      </p:sp>
    </p:spTree>
    <p:extLst>
      <p:ext uri="{BB962C8B-B14F-4D97-AF65-F5344CB8AC3E}">
        <p14:creationId xmlns:p14="http://schemas.microsoft.com/office/powerpoint/2010/main" val="94056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58754" y="24926"/>
            <a:ext cx="6752492" cy="1569660"/>
          </a:xfrm>
          <a:prstGeom prst="rect">
            <a:avLst/>
          </a:prstGeom>
          <a:noFill/>
        </p:spPr>
        <p:txBody>
          <a:bodyPr wrap="square" rtlCol="0">
            <a:spAutoFit/>
          </a:bodyPr>
          <a:lstStyle/>
          <a:p>
            <a:pPr algn="ctr"/>
            <a:r>
              <a:rPr lang="es-CO" sz="2400" b="1" dirty="0" smtClean="0"/>
              <a:t>IMPACTO AISLAMIENTO </a:t>
            </a:r>
          </a:p>
          <a:p>
            <a:pPr algn="ctr"/>
            <a:r>
              <a:rPr lang="es-CO" sz="2400" b="1" dirty="0" smtClean="0"/>
              <a:t>PREVENTIVO OBLIGATORIO</a:t>
            </a:r>
          </a:p>
          <a:p>
            <a:pPr algn="ctr"/>
            <a:r>
              <a:rPr lang="es-CO" sz="2400" b="1" dirty="0" smtClean="0"/>
              <a:t>ACTIVIDAD DE BARRIDO</a:t>
            </a:r>
          </a:p>
          <a:p>
            <a:pPr algn="ctr"/>
            <a:endParaRPr lang="es-CO" sz="2400" b="1" dirty="0" smtClean="0"/>
          </a:p>
        </p:txBody>
      </p:sp>
      <p:sp>
        <p:nvSpPr>
          <p:cNvPr id="3" name="2 CuadroTexto"/>
          <p:cNvSpPr txBox="1"/>
          <p:nvPr/>
        </p:nvSpPr>
        <p:spPr>
          <a:xfrm>
            <a:off x="712153" y="5891517"/>
            <a:ext cx="2354748" cy="369332"/>
          </a:xfrm>
          <a:prstGeom prst="rect">
            <a:avLst/>
          </a:prstGeom>
          <a:noFill/>
        </p:spPr>
        <p:txBody>
          <a:bodyPr wrap="square" rtlCol="0">
            <a:spAutoFit/>
          </a:bodyPr>
          <a:lstStyle/>
          <a:p>
            <a:pPr algn="ctr"/>
            <a:r>
              <a:rPr lang="es-CO" dirty="0" smtClean="0"/>
              <a:t>ANTES</a:t>
            </a:r>
            <a:endParaRPr lang="es-CO" dirty="0"/>
          </a:p>
        </p:txBody>
      </p:sp>
      <p:sp>
        <p:nvSpPr>
          <p:cNvPr id="9" name="8 CuadroTexto"/>
          <p:cNvSpPr txBox="1"/>
          <p:nvPr/>
        </p:nvSpPr>
        <p:spPr>
          <a:xfrm>
            <a:off x="4798025" y="5800842"/>
            <a:ext cx="3831286" cy="369332"/>
          </a:xfrm>
          <a:prstGeom prst="rect">
            <a:avLst/>
          </a:prstGeom>
          <a:noFill/>
        </p:spPr>
        <p:txBody>
          <a:bodyPr wrap="square" rtlCol="0">
            <a:spAutoFit/>
          </a:bodyPr>
          <a:lstStyle/>
          <a:p>
            <a:pPr algn="ctr"/>
            <a:r>
              <a:rPr lang="es-CO" dirty="0" smtClean="0"/>
              <a:t>DESPUES</a:t>
            </a:r>
            <a:endParaRPr lang="es-CO" dirty="0"/>
          </a:p>
        </p:txBody>
      </p:sp>
      <p:pic>
        <p:nvPicPr>
          <p:cNvPr id="5122" name="Picture 2" descr="C:\Users\Norma Londoño G\Downloads\WhatsApp Image 2020-04-28 at 1.14.32 P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71" y="1411629"/>
            <a:ext cx="230831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Norma Londoño G\Downloads\WhatsApp Image 2020-04-28 at 1.14.32 PM (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53" y="2928007"/>
            <a:ext cx="235474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Norma Londoño G\Downloads\WhatsApp Image 2020-04-28 at 1.14.31 PM.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27" y="4486841"/>
            <a:ext cx="2340000" cy="14046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Norma Londoño G\Downloads\WhatsApp Image 2020-04-28 at 1.14.32 PM.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164" y="2208007"/>
            <a:ext cx="5128767"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40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1863</TotalTime>
  <Words>608</Words>
  <Application>Microsoft Office PowerPoint</Application>
  <PresentationFormat>Presentación en pantalla (4:3)</PresentationFormat>
  <Paragraphs>83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Norma Londoño G</cp:lastModifiedBy>
  <cp:revision>95</cp:revision>
  <cp:lastPrinted>2019-03-26T16:51:12Z</cp:lastPrinted>
  <dcterms:created xsi:type="dcterms:W3CDTF">2019-01-28T21:00:21Z</dcterms:created>
  <dcterms:modified xsi:type="dcterms:W3CDTF">2020-04-29T00:21:46Z</dcterms:modified>
</cp:coreProperties>
</file>